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98" r:id="rId4"/>
    <p:sldId id="297" r:id="rId5"/>
    <p:sldId id="286" r:id="rId6"/>
    <p:sldId id="310" r:id="rId7"/>
    <p:sldId id="311" r:id="rId8"/>
    <p:sldId id="318" r:id="rId9"/>
    <p:sldId id="312" r:id="rId10"/>
    <p:sldId id="315" r:id="rId11"/>
    <p:sldId id="316" r:id="rId12"/>
    <p:sldId id="317" r:id="rId13"/>
    <p:sldId id="322" r:id="rId14"/>
    <p:sldId id="323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6327" autoAdjust="0"/>
  </p:normalViewPr>
  <p:slideViewPr>
    <p:cSldViewPr>
      <p:cViewPr varScale="1">
        <p:scale>
          <a:sx n="132" d="100"/>
          <a:sy n="132" d="100"/>
        </p:scale>
        <p:origin x="104" y="7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3/11/21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3/11/21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3/11/21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3B391-872B-5747-879C-C0591E2C514D}"/>
              </a:ext>
            </a:extLst>
          </p:cNvPr>
          <p:cNvSpPr txBox="1"/>
          <p:nvPr userDrawn="1"/>
        </p:nvSpPr>
        <p:spPr>
          <a:xfrm>
            <a:off x="13970" y="6470380"/>
            <a:ext cx="16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Arrigo Coen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935A3-B66A-DD4F-A060-74E6F0A0A422}"/>
              </a:ext>
            </a:extLst>
          </p:cNvPr>
          <p:cNvSpPr txBox="1"/>
          <p:nvPr userDrawn="1"/>
        </p:nvSpPr>
        <p:spPr>
          <a:xfrm>
            <a:off x="2718924" y="6522181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s-ES_tradn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DAFE0-F0C4-3245-96C5-95700FEB9F39}"/>
              </a:ext>
            </a:extLst>
          </p:cNvPr>
          <p:cNvSpPr txBox="1"/>
          <p:nvPr userDrawn="1"/>
        </p:nvSpPr>
        <p:spPr>
          <a:xfrm>
            <a:off x="10054852" y="6498080"/>
            <a:ext cx="22059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noProof="0" dirty="0"/>
              <a:t>Python Data Science 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908720"/>
            <a:ext cx="9792072" cy="1800200"/>
          </a:xfrm>
        </p:spPr>
        <p:txBody>
          <a:bodyPr/>
          <a:lstStyle/>
          <a:p>
            <a:r>
              <a:rPr lang="en-US" dirty="0"/>
              <a:t>Pasos de un </a:t>
            </a:r>
            <a:r>
              <a:rPr lang="en-US" dirty="0" err="1"/>
              <a:t>ajuste</a:t>
            </a:r>
            <a:endParaRPr lang="en-US" dirty="0"/>
          </a:p>
        </p:txBody>
      </p:sp>
      <p:pic>
        <p:nvPicPr>
          <p:cNvPr id="3" name="Picture 2" descr="Sorting Cohort applicants into new Cohorts using Machine ...">
            <a:extLst>
              <a:ext uri="{FF2B5EF4-FFF2-40B4-BE49-F238E27FC236}">
                <a16:creationId xmlns:a16="http://schemas.microsoft.com/office/drawing/2014/main" id="{C37B73AB-61A6-424E-AACB-F7691A3C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2060848"/>
            <a:ext cx="3725516" cy="35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Construir</a:t>
            </a:r>
            <a:r>
              <a:rPr lang="en-US" dirty="0"/>
              <a:t> un </a:t>
            </a:r>
            <a:r>
              <a:rPr lang="en-US" dirty="0" err="1"/>
              <a:t>modelo</a:t>
            </a:r>
            <a:endParaRPr lang="en-US" dirty="0"/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F578D2C-60D7-BA42-91C2-C8DF97AE9A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3030510"/>
            <a:ext cx="7235825" cy="1634259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CA4044F-2840-F848-8938-43FCF06996AC}"/>
              </a:ext>
            </a:extLst>
          </p:cNvPr>
          <p:cNvSpPr txBox="1">
            <a:spLocks/>
          </p:cNvSpPr>
          <p:nvPr/>
        </p:nvSpPr>
        <p:spPr>
          <a:xfrm>
            <a:off x="1154890" y="1822899"/>
            <a:ext cx="9577064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Utilizamos</a:t>
            </a:r>
            <a:r>
              <a:rPr lang="en-US" sz="3200" dirty="0"/>
              <a:t> los </a:t>
            </a:r>
            <a:r>
              <a:rPr lang="en-US" sz="3200" dirty="0" err="1"/>
              <a:t>modelos</a:t>
            </a:r>
            <a:r>
              <a:rPr lang="en-US" sz="3200" dirty="0"/>
              <a:t> de las </a:t>
            </a:r>
            <a:r>
              <a:rPr lang="en-US" sz="3200" dirty="0" err="1"/>
              <a:t>bibliotecas</a:t>
            </a:r>
            <a:r>
              <a:rPr lang="en-US" sz="3200" dirty="0"/>
              <a:t> </a:t>
            </a:r>
            <a:r>
              <a:rPr lang="en-US" sz="3200" dirty="0" err="1"/>
              <a:t>Sklearn</a:t>
            </a:r>
            <a:r>
              <a:rPr lang="en-US" sz="3200" dirty="0"/>
              <a:t> y </a:t>
            </a:r>
            <a:r>
              <a:rPr lang="en-US" sz="3200" dirty="0" err="1"/>
              <a:t>Tensorflow</a:t>
            </a:r>
            <a:r>
              <a:rPr lang="en-US" sz="3200" dirty="0"/>
              <a:t> para </a:t>
            </a:r>
            <a:r>
              <a:rPr lang="en-US" sz="3200" dirty="0" err="1"/>
              <a:t>contruir</a:t>
            </a:r>
            <a:r>
              <a:rPr lang="en-US" sz="3200" dirty="0"/>
              <a:t> un </a:t>
            </a:r>
            <a:r>
              <a:rPr lang="en-US" sz="3200" dirty="0" err="1"/>
              <a:t>modelo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0FFF74B-014C-ED43-93AA-A52B9181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4" y="1196666"/>
            <a:ext cx="8999354" cy="5301945"/>
          </a:xfrm>
          <a:prstGeom prst="rect">
            <a:avLst/>
          </a:prstGeom>
        </p:spPr>
      </p:pic>
      <p:pic>
        <p:nvPicPr>
          <p:cNvPr id="10" name="Picture 16" descr="SOLUTIONS - CookiesLabs">
            <a:extLst>
              <a:ext uri="{FF2B5EF4-FFF2-40B4-BE49-F238E27FC236}">
                <a16:creationId xmlns:a16="http://schemas.microsoft.com/office/drawing/2014/main" id="{26271A86-0C5E-7642-8976-CFFEE4E9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78" y="53294"/>
            <a:ext cx="2860283" cy="13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35E570E1-DE23-4C4D-A14C-5CECC04A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90" y="54678"/>
            <a:ext cx="2857302" cy="132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7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Predicciones</a:t>
            </a:r>
            <a:endParaRPr lang="en-US" dirty="0"/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33ECEA-DDC5-114D-B839-AA9C58F6AF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5029200" cy="825500"/>
          </a:xfrm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998748-BF4D-CB4F-86B8-A976CE501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5" y="3068960"/>
            <a:ext cx="690135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3203846" cy="1020762"/>
          </a:xfrm>
        </p:spPr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Evaluación</a:t>
            </a:r>
            <a:endParaRPr lang="en-US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058DD76A-BB02-4149-9A0A-703F6DDA3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06" y="3284984"/>
            <a:ext cx="7391922" cy="1110523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0CDFE73-424D-8443-8EF7-0FC018674364}"/>
              </a:ext>
            </a:extLst>
          </p:cNvPr>
          <p:cNvSpPr txBox="1">
            <a:spLocks/>
          </p:cNvSpPr>
          <p:nvPr/>
        </p:nvSpPr>
        <p:spPr>
          <a:xfrm>
            <a:off x="693812" y="1844824"/>
            <a:ext cx="9577064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Ahora</a:t>
            </a:r>
            <a:r>
              <a:rPr lang="en-US" sz="3200" dirty="0"/>
              <a:t> </a:t>
            </a:r>
            <a:r>
              <a:rPr lang="en-US" sz="3200" dirty="0" err="1"/>
              <a:t>utilizaremos</a:t>
            </a:r>
            <a:r>
              <a:rPr lang="en-US" sz="3200" dirty="0"/>
              <a:t> </a:t>
            </a:r>
            <a:r>
              <a:rPr lang="en-US" sz="3200" dirty="0" err="1"/>
              <a:t>Y_pred</a:t>
            </a:r>
            <a:r>
              <a:rPr lang="en-US" sz="3200" dirty="0"/>
              <a:t> contra </a:t>
            </a:r>
            <a:r>
              <a:rPr lang="en-US" sz="3200" dirty="0" err="1"/>
              <a:t>Y_test</a:t>
            </a:r>
            <a:r>
              <a:rPr lang="en-US" sz="3200" dirty="0"/>
              <a:t>, para saber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comporta</a:t>
            </a:r>
            <a:r>
              <a:rPr lang="en-US" sz="3200" dirty="0"/>
              <a:t> el </a:t>
            </a:r>
            <a:r>
              <a:rPr lang="en-US" sz="3200" dirty="0" err="1"/>
              <a:t>modelo</a:t>
            </a:r>
            <a:endParaRPr lang="en-US" sz="3200" dirty="0"/>
          </a:p>
        </p:txBody>
      </p:sp>
      <p:pic>
        <p:nvPicPr>
          <p:cNvPr id="7" name="Picture 16" descr="SOLUTIONS - CookiesLabs">
            <a:extLst>
              <a:ext uri="{FF2B5EF4-FFF2-40B4-BE49-F238E27FC236}">
                <a16:creationId xmlns:a16="http://schemas.microsoft.com/office/drawing/2014/main" id="{C8C03CFA-8916-E346-996E-9343902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78" y="53294"/>
            <a:ext cx="2860283" cy="13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1D05E2E2-6A87-E643-94C8-5D4FFAEA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90" y="54678"/>
            <a:ext cx="2857302" cy="132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3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4141DA8-2270-5F45-8D0B-546825DB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56" y="116632"/>
            <a:ext cx="8384111" cy="6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629916" y="1988840"/>
            <a:ext cx="10009112" cy="4339208"/>
          </a:xfrm>
        </p:spPr>
        <p:txBody>
          <a:bodyPr>
            <a:normAutofit/>
          </a:bodyPr>
          <a:lstStyle/>
          <a:p>
            <a:r>
              <a:rPr lang="en-US" sz="4400" dirty="0"/>
              <a:t>¿</a:t>
            </a:r>
            <a:r>
              <a:rPr lang="en-US" sz="4400" dirty="0" err="1"/>
              <a:t>Cuáles</a:t>
            </a:r>
            <a:r>
              <a:rPr lang="en-US" sz="4400" dirty="0"/>
              <a:t> son los pasos al </a:t>
            </a:r>
            <a:r>
              <a:rPr lang="en-US" sz="4400" dirty="0" err="1"/>
              <a:t>hacer</a:t>
            </a:r>
            <a:r>
              <a:rPr lang="en-US" sz="4400" dirty="0"/>
              <a:t> un </a:t>
            </a:r>
            <a:r>
              <a:rPr lang="en-US" sz="4400" dirty="0" err="1"/>
              <a:t>ajuste</a:t>
            </a:r>
            <a:r>
              <a:rPr lang="en-US" sz="4400" dirty="0"/>
              <a:t>?</a:t>
            </a:r>
            <a:br>
              <a:rPr lang="en-US" sz="4400" dirty="0"/>
            </a:br>
            <a:endParaRPr lang="en-US" sz="4400" dirty="0"/>
          </a:p>
          <a:p>
            <a:r>
              <a:rPr lang="en-US" sz="4400" dirty="0"/>
              <a:t>¿</a:t>
            </a:r>
            <a:r>
              <a:rPr lang="en-US" sz="4400" dirty="0" err="1"/>
              <a:t>Qué</a:t>
            </a:r>
            <a:r>
              <a:rPr lang="en-US" sz="4400" dirty="0"/>
              <a:t> </a:t>
            </a:r>
            <a:r>
              <a:rPr lang="en-US" sz="4400" dirty="0" err="1"/>
              <a:t>problemas</a:t>
            </a:r>
            <a:r>
              <a:rPr lang="en-US" sz="4400" dirty="0"/>
              <a:t> </a:t>
            </a:r>
            <a:r>
              <a:rPr lang="en-US" sz="4400" dirty="0" err="1"/>
              <a:t>pueden</a:t>
            </a:r>
            <a:r>
              <a:rPr lang="en-US" sz="4400" dirty="0"/>
              <a:t> </a:t>
            </a:r>
            <a:r>
              <a:rPr lang="en-US" sz="4400" dirty="0" err="1"/>
              <a:t>aparecer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2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629916" y="1988840"/>
            <a:ext cx="10009112" cy="4339208"/>
          </a:xfrm>
        </p:spPr>
        <p:txBody>
          <a:bodyPr>
            <a:normAutofit/>
          </a:bodyPr>
          <a:lstStyle/>
          <a:p>
            <a:r>
              <a:rPr lang="en-US" sz="4400" dirty="0"/>
              <a:t>¿</a:t>
            </a:r>
            <a:r>
              <a:rPr lang="en-US" sz="4400" dirty="0" err="1"/>
              <a:t>Cuáles</a:t>
            </a:r>
            <a:r>
              <a:rPr lang="en-US" sz="4400" dirty="0"/>
              <a:t> son los pasos al </a:t>
            </a:r>
            <a:r>
              <a:rPr lang="en-US" sz="4400" dirty="0" err="1"/>
              <a:t>hacer</a:t>
            </a:r>
            <a:r>
              <a:rPr lang="en-US" sz="4400" dirty="0"/>
              <a:t> un </a:t>
            </a:r>
            <a:r>
              <a:rPr lang="en-US" sz="4400" dirty="0" err="1"/>
              <a:t>ajuste</a:t>
            </a:r>
            <a:r>
              <a:rPr lang="en-US" sz="4400" dirty="0"/>
              <a:t>?</a:t>
            </a:r>
            <a:br>
              <a:rPr lang="en-US" sz="4400" dirty="0"/>
            </a:br>
            <a:endParaRPr lang="en-US" sz="4400" dirty="0"/>
          </a:p>
          <a:p>
            <a:r>
              <a:rPr lang="en-US" sz="4400" dirty="0"/>
              <a:t>¿</a:t>
            </a:r>
            <a:r>
              <a:rPr lang="en-US" sz="4400" dirty="0" err="1"/>
              <a:t>Qué</a:t>
            </a:r>
            <a:r>
              <a:rPr lang="en-US" sz="4400" dirty="0"/>
              <a:t> </a:t>
            </a:r>
            <a:r>
              <a:rPr lang="en-US" sz="4400" dirty="0" err="1"/>
              <a:t>problemas</a:t>
            </a:r>
            <a:r>
              <a:rPr lang="en-US" sz="4400" dirty="0"/>
              <a:t> </a:t>
            </a:r>
            <a:r>
              <a:rPr lang="en-US" sz="4400" dirty="0" err="1"/>
              <a:t>pueden</a:t>
            </a:r>
            <a:r>
              <a:rPr lang="en-US" sz="4400" dirty="0"/>
              <a:t> </a:t>
            </a:r>
            <a:r>
              <a:rPr lang="en-US" sz="4400" dirty="0" err="1"/>
              <a:t>aparecer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65F5-9881-C846-AFBD-EDA666F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05000"/>
            <a:ext cx="9540553" cy="2667000"/>
          </a:xfrm>
        </p:spPr>
        <p:txBody>
          <a:bodyPr/>
          <a:lstStyle/>
          <a:p>
            <a:r>
              <a:rPr lang="es-ES_tradnl" dirty="0"/>
              <a:t>Pasos de un ajuste</a:t>
            </a:r>
          </a:p>
        </p:txBody>
      </p:sp>
    </p:spTree>
    <p:extLst>
      <p:ext uri="{BB962C8B-B14F-4D97-AF65-F5344CB8AC3E}">
        <p14:creationId xmlns:p14="http://schemas.microsoft.com/office/powerpoint/2010/main" val="586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Pasos </a:t>
            </a:r>
            <a:r>
              <a:rPr lang="en-US" dirty="0" err="1"/>
              <a:t>generales</a:t>
            </a:r>
            <a:r>
              <a:rPr lang="en-US" dirty="0"/>
              <a:t> de un </a:t>
            </a:r>
            <a:r>
              <a:rPr lang="en-US" dirty="0" err="1"/>
              <a:t>ajuste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364087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Import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Splitting data into training and testing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Building machine learning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Predictions by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Evaluation </a:t>
            </a:r>
          </a:p>
          <a:p>
            <a:endParaRPr lang="en-US" sz="3200" dirty="0"/>
          </a:p>
        </p:txBody>
      </p:sp>
      <p:pic>
        <p:nvPicPr>
          <p:cNvPr id="2054" name="Picture 6" descr="Object Detection on a Raspberry Pi | Auckland, Wellington ...">
            <a:extLst>
              <a:ext uri="{FF2B5EF4-FFF2-40B4-BE49-F238E27FC236}">
                <a16:creationId xmlns:a16="http://schemas.microsoft.com/office/drawing/2014/main" id="{20DA8BD1-74CC-BA44-8FC1-2CEDAC03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08" y="4660276"/>
            <a:ext cx="3585965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5EDDFB32-1D26-DE4B-8728-B763E9A40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75" y="1415491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igercow.Door :: numpy(넘파이) 기초 정리">
            <a:extLst>
              <a:ext uri="{FF2B5EF4-FFF2-40B4-BE49-F238E27FC236}">
                <a16:creationId xmlns:a16="http://schemas.microsoft.com/office/drawing/2014/main" id="{A45CAFCA-A50D-0242-BE24-E9EA1EED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514703"/>
            <a:ext cx="2958884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OLUTIONS - CookiesLabs">
            <a:extLst>
              <a:ext uri="{FF2B5EF4-FFF2-40B4-BE49-F238E27FC236}">
                <a16:creationId xmlns:a16="http://schemas.microsoft.com/office/drawing/2014/main" id="{C7535753-E190-3248-957A-442E28F3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01" y="5187859"/>
            <a:ext cx="3386732" cy="15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atplotlib.pyplot.plotで折れ線グラフや数学のグラフを描画する方法 - MachineEarning">
            <a:extLst>
              <a:ext uri="{FF2B5EF4-FFF2-40B4-BE49-F238E27FC236}">
                <a16:creationId xmlns:a16="http://schemas.microsoft.com/office/drawing/2014/main" id="{83269D33-4BDA-4149-B686-0052D0BB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42" y="2942898"/>
            <a:ext cx="2584150" cy="14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eaborn 0.11 Quick Review | Pega Devlog">
            <a:extLst>
              <a:ext uri="{FF2B5EF4-FFF2-40B4-BE49-F238E27FC236}">
                <a16:creationId xmlns:a16="http://schemas.microsoft.com/office/drawing/2014/main" id="{64F0E4F2-8628-CC43-964F-6B010E01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054530"/>
            <a:ext cx="3585966" cy="8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1.Extraer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01924" y="1844824"/>
            <a:ext cx="6552727" cy="4104456"/>
          </a:xfrm>
        </p:spPr>
        <p:txBody>
          <a:bodyPr/>
          <a:lstStyle/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los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Se require que sus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carpeta</a:t>
            </a:r>
            <a:r>
              <a:rPr lang="en-US" dirty="0"/>
              <a:t> (o </a:t>
            </a:r>
            <a:r>
              <a:rPr lang="en-US" dirty="0" err="1"/>
              <a:t>dar</a:t>
            </a:r>
            <a:r>
              <a:rPr lang="en-US" dirty="0"/>
              <a:t> la </a:t>
            </a:r>
            <a:r>
              <a:rPr lang="en-US" dirty="0" err="1"/>
              <a:t>dirección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)</a:t>
            </a:r>
          </a:p>
          <a:p>
            <a:r>
              <a:rPr lang="en-US" b="1" dirty="0"/>
              <a:t>data= </a:t>
            </a:r>
            <a:r>
              <a:rPr lang="en-US" b="1" dirty="0" err="1"/>
              <a:t>pd.read_csv</a:t>
            </a:r>
            <a:r>
              <a:rPr lang="en-US" b="1" dirty="0"/>
              <a:t>(“</a:t>
            </a:r>
            <a:r>
              <a:rPr lang="en-US" b="1" dirty="0" err="1"/>
              <a:t>file_name.csv</a:t>
            </a:r>
            <a:r>
              <a:rPr lang="en-US" b="1" dirty="0"/>
              <a:t>” , </a:t>
            </a:r>
            <a:r>
              <a:rPr lang="en-US" b="1" dirty="0" err="1"/>
              <a:t>sep</a:t>
            </a:r>
            <a:r>
              <a:rPr lang="en-US" b="1" dirty="0"/>
              <a:t>=’delimiter’ , header=None)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84EF10-584B-844B-8B98-470D888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556792"/>
            <a:ext cx="8320236" cy="3322109"/>
          </a:xfrm>
          <a:prstGeom prst="rect">
            <a:avLst/>
          </a:prstGeom>
        </p:spPr>
      </p:pic>
      <p:pic>
        <p:nvPicPr>
          <p:cNvPr id="12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1AF4AA75-08A0-574C-8E69-CB8A32B1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64086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7236295" cy="42672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Se require una </a:t>
            </a:r>
            <a:r>
              <a:rPr lang="en-US" sz="3200" dirty="0" err="1"/>
              <a:t>descripción</a:t>
            </a:r>
            <a:r>
              <a:rPr lang="en-US" sz="3200" dirty="0"/>
              <a:t> </a:t>
            </a:r>
            <a:r>
              <a:rPr lang="en-US" sz="3200" dirty="0" err="1"/>
              <a:t>analítica</a:t>
            </a:r>
            <a:r>
              <a:rPr lang="en-US" sz="3200" dirty="0"/>
              <a:t> de los </a:t>
            </a:r>
            <a:r>
              <a:rPr lang="en-US" sz="3200" dirty="0" err="1"/>
              <a:t>datos</a:t>
            </a:r>
            <a:endParaRPr lang="en-US" sz="3200" dirty="0"/>
          </a:p>
          <a:p>
            <a:r>
              <a:rPr lang="en-US" sz="3200" dirty="0" err="1"/>
              <a:t>Algunos</a:t>
            </a:r>
            <a:r>
              <a:rPr lang="en-US" sz="3200" dirty="0"/>
              <a:t> </a:t>
            </a:r>
            <a:r>
              <a:rPr lang="en-US" sz="3200" dirty="0" err="1"/>
              <a:t>comandos</a:t>
            </a:r>
            <a:r>
              <a:rPr lang="en-US" sz="3200" dirty="0"/>
              <a:t> de </a:t>
            </a:r>
            <a:r>
              <a:rPr lang="en-US" sz="3200" dirty="0" err="1"/>
              <a:t>pd.DataFrame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df.head</a:t>
            </a:r>
            <a:r>
              <a:rPr lang="en-US" sz="3200" dirty="0"/>
              <a:t>()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isnull</a:t>
            </a:r>
            <a:r>
              <a:rPr lang="en-US" sz="3200" dirty="0"/>
              <a:t>()</a:t>
            </a:r>
            <a:r>
              <a:rPr lang="en-US" dirty="0"/>
              <a:t>.</a:t>
            </a:r>
            <a:r>
              <a:rPr lang="en-US" sz="3200" dirty="0"/>
              <a:t>sum()</a:t>
            </a:r>
            <a:br>
              <a:rPr lang="en-US" sz="3200" dirty="0"/>
            </a:br>
            <a:r>
              <a:rPr lang="en-US" sz="3200" dirty="0"/>
              <a:t> - df[</a:t>
            </a:r>
            <a:r>
              <a:rPr lang="en-US" dirty="0"/>
              <a:t>‘col1'</a:t>
            </a:r>
            <a:r>
              <a:rPr lang="en-US" sz="3200" dirty="0"/>
              <a:t>]</a:t>
            </a:r>
            <a:r>
              <a:rPr lang="en-US" dirty="0"/>
              <a:t>.</a:t>
            </a:r>
            <a:r>
              <a:rPr lang="en-US" sz="3200" dirty="0" err="1"/>
              <a:t>value_counts</a:t>
            </a:r>
            <a:r>
              <a:rPr lang="en-US" sz="3200" dirty="0"/>
              <a:t>() 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shape</a:t>
            </a:r>
            <a:br>
              <a:rPr lang="en-US" sz="3200" dirty="0"/>
            </a:br>
            <a:r>
              <a:rPr lang="en-US" sz="3200" dirty="0"/>
              <a:t> - </a:t>
            </a:r>
            <a:r>
              <a:rPr lang="en-US" sz="3200" dirty="0" err="1"/>
              <a:t>df</a:t>
            </a:r>
            <a:r>
              <a:rPr lang="en-US" dirty="0" err="1"/>
              <a:t>.</a:t>
            </a:r>
            <a:r>
              <a:rPr lang="en-US" sz="3200" dirty="0" err="1"/>
              <a:t>info</a:t>
            </a:r>
            <a:r>
              <a:rPr lang="en-US" sz="3200" dirty="0"/>
              <a:t>()</a:t>
            </a:r>
            <a:br>
              <a:rPr lang="en-US" sz="3200" dirty="0"/>
            </a:br>
            <a:r>
              <a:rPr lang="en-US" sz="3200" dirty="0"/>
              <a:t> -</a:t>
            </a:r>
            <a:r>
              <a:rPr lang="en-US" dirty="0"/>
              <a:t>df[‘c1']=df[‘c1'].</a:t>
            </a:r>
            <a:r>
              <a:rPr lang="en-US" dirty="0" err="1"/>
              <a:t>fillna</a:t>
            </a:r>
            <a:r>
              <a:rPr lang="en-US" dirty="0"/>
              <a:t>(df[‘c1'].mean())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8" descr="The Ultimate Guide to the Pandas Library for Data Science ...">
            <a:extLst>
              <a:ext uri="{FF2B5EF4-FFF2-40B4-BE49-F238E27FC236}">
                <a16:creationId xmlns:a16="http://schemas.microsoft.com/office/drawing/2014/main" id="{9D3C22D9-671F-FE4E-83AF-9B5991AA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64086"/>
            <a:ext cx="3081909" cy="12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igercow.Door :: numpy(넘파이) 기초 정리">
            <a:extLst>
              <a:ext uri="{FF2B5EF4-FFF2-40B4-BE49-F238E27FC236}">
                <a16:creationId xmlns:a16="http://schemas.microsoft.com/office/drawing/2014/main" id="{386106A8-F6ED-134A-80FE-5CCF034CA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1764628"/>
            <a:ext cx="2958884" cy="16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9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Visualización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3772" y="1704125"/>
            <a:ext cx="7236295" cy="4267200"/>
          </a:xfrm>
        </p:spPr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entender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graficas</a:t>
            </a:r>
            <a:endParaRPr lang="en-US" dirty="0"/>
          </a:p>
          <a:p>
            <a:r>
              <a:rPr lang="en-US" dirty="0" err="1"/>
              <a:t>sns.distplot</a:t>
            </a:r>
            <a:endParaRPr lang="en-US" dirty="0"/>
          </a:p>
          <a:p>
            <a:r>
              <a:rPr lang="en-US" dirty="0" err="1"/>
              <a:t>sns.countplot</a:t>
            </a:r>
            <a:endParaRPr lang="en-US" dirty="0"/>
          </a:p>
          <a:p>
            <a:r>
              <a:rPr lang="en-US" dirty="0" err="1"/>
              <a:t>sns.boxplot</a:t>
            </a:r>
            <a:endParaRPr lang="en-US" dirty="0"/>
          </a:p>
          <a:p>
            <a:r>
              <a:rPr lang="en-US" dirty="0"/>
              <a:t>Ver https://</a:t>
            </a:r>
            <a:r>
              <a:rPr lang="en-US" dirty="0" err="1"/>
              <a:t>seaborn.pydata.org</a:t>
            </a:r>
            <a:r>
              <a:rPr lang="en-US" dirty="0"/>
              <a:t>/examples/</a:t>
            </a:r>
            <a:r>
              <a:rPr lang="en-US" dirty="0" err="1"/>
              <a:t>index.html</a:t>
            </a:r>
            <a:endParaRPr lang="en-US" dirty="0"/>
          </a:p>
          <a:p>
            <a:endParaRPr lang="en-US" sz="3200" dirty="0"/>
          </a:p>
        </p:txBody>
      </p:sp>
      <p:pic>
        <p:nvPicPr>
          <p:cNvPr id="7" name="Picture 22" descr="matplotlib.pyplot.plotで折れ線グラフや数学のグラフを描画する方法 - MachineEarning">
            <a:extLst>
              <a:ext uri="{FF2B5EF4-FFF2-40B4-BE49-F238E27FC236}">
                <a16:creationId xmlns:a16="http://schemas.microsoft.com/office/drawing/2014/main" id="{98422606-B6F4-E847-8779-2D786A7E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72751"/>
            <a:ext cx="2584150" cy="14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Seaborn 0.11 Quick Review | Pega Devlog">
            <a:extLst>
              <a:ext uri="{FF2B5EF4-FFF2-40B4-BE49-F238E27FC236}">
                <a16:creationId xmlns:a16="http://schemas.microsoft.com/office/drawing/2014/main" id="{68BDA2F6-7ECB-B846-BE18-D24D6C3E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1736227"/>
            <a:ext cx="3585966" cy="8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stogram youtube dataset numerical variables example of exploratory data analysis seaborn">
            <a:extLst>
              <a:ext uri="{FF2B5EF4-FFF2-40B4-BE49-F238E27FC236}">
                <a16:creationId xmlns:a16="http://schemas.microsoft.com/office/drawing/2014/main" id="{2362E145-F356-C84C-B226-608601E6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6" y="2216317"/>
            <a:ext cx="4844289" cy="3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r charts youtube dataset example of exploratory data analysis seaborn">
            <a:extLst>
              <a:ext uri="{FF2B5EF4-FFF2-40B4-BE49-F238E27FC236}">
                <a16:creationId xmlns:a16="http://schemas.microsoft.com/office/drawing/2014/main" id="{24725922-2A31-9542-92F7-77BDFA42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2669212"/>
            <a:ext cx="5177045" cy="3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ox plots example of exploratory data analysis seaborn">
            <a:extLst>
              <a:ext uri="{FF2B5EF4-FFF2-40B4-BE49-F238E27FC236}">
                <a16:creationId xmlns:a16="http://schemas.microsoft.com/office/drawing/2014/main" id="{FB84E9A9-EEF1-1745-85ED-37A9C12B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33" y="3183204"/>
            <a:ext cx="5006083" cy="328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5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BFD5EA6-0E94-FD49-BA6E-92492BE9F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9941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6D52D-7AFA-5844-A4D3-8B60E9EAD830}"/>
              </a:ext>
            </a:extLst>
          </p:cNvPr>
          <p:cNvSpPr/>
          <p:nvPr/>
        </p:nvSpPr>
        <p:spPr>
          <a:xfrm>
            <a:off x="152261" y="2989827"/>
            <a:ext cx="3070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/>
              <a:t>﻿</a:t>
            </a:r>
            <a:r>
              <a:rPr lang="es-ES_tradnl" sz="3200" dirty="0" err="1"/>
              <a:t>sns.pairplot</a:t>
            </a:r>
            <a:r>
              <a:rPr lang="es-ES_tradnl" sz="3200" dirty="0"/>
              <a:t>(</a:t>
            </a:r>
            <a:r>
              <a:rPr lang="es-ES_tradnl" sz="3200" dirty="0" err="1"/>
              <a:t>dat</a:t>
            </a:r>
            <a:r>
              <a:rPr lang="es-ES_tradnl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2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46" y="332656"/>
            <a:ext cx="9143998" cy="102076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Dividir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training y testing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93812" y="1844824"/>
            <a:ext cx="9577064" cy="2376264"/>
          </a:xfrm>
        </p:spPr>
        <p:txBody>
          <a:bodyPr>
            <a:normAutofit/>
          </a:bodyPr>
          <a:lstStyle/>
          <a:p>
            <a:r>
              <a:rPr lang="en-US" sz="3200" dirty="0"/>
              <a:t>Para </a:t>
            </a:r>
            <a:r>
              <a:rPr lang="en-US" sz="3200" dirty="0" err="1"/>
              <a:t>medir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comporta</a:t>
            </a:r>
            <a:r>
              <a:rPr lang="en-US" sz="3200" dirty="0"/>
              <a:t> el </a:t>
            </a:r>
            <a:r>
              <a:rPr lang="en-US" sz="3200" dirty="0" err="1"/>
              <a:t>modelo</a:t>
            </a:r>
            <a:r>
              <a:rPr lang="en-US" sz="3200" dirty="0"/>
              <a:t>, </a:t>
            </a:r>
            <a:r>
              <a:rPr lang="en-US" sz="3200" dirty="0" err="1"/>
              <a:t>separamos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dos </a:t>
            </a:r>
            <a:r>
              <a:rPr lang="en-US" sz="3200" dirty="0" err="1"/>
              <a:t>grupos</a:t>
            </a:r>
            <a:endParaRPr lang="en-US" sz="3200" dirty="0"/>
          </a:p>
          <a:p>
            <a:r>
              <a:rPr lang="en-US" sz="3200" dirty="0" err="1"/>
              <a:t>X_train</a:t>
            </a:r>
            <a:r>
              <a:rPr lang="en-US" sz="3200" dirty="0"/>
              <a:t>, </a:t>
            </a:r>
            <a:r>
              <a:rPr lang="en-US" sz="3200" dirty="0" err="1"/>
              <a:t>Y_train</a:t>
            </a:r>
            <a:r>
              <a:rPr lang="en-US" sz="3200" dirty="0"/>
              <a:t> = </a:t>
            </a:r>
            <a:r>
              <a:rPr lang="en-US" sz="3200" dirty="0" err="1"/>
              <a:t>datos</a:t>
            </a:r>
            <a:r>
              <a:rPr lang="en-US" sz="3200" dirty="0"/>
              <a:t> para </a:t>
            </a:r>
            <a:r>
              <a:rPr lang="en-US" sz="3200" dirty="0" err="1"/>
              <a:t>ajustar</a:t>
            </a:r>
            <a:endParaRPr lang="en-US" sz="3200" dirty="0"/>
          </a:p>
          <a:p>
            <a:r>
              <a:rPr lang="en-US" sz="3200" dirty="0" err="1"/>
              <a:t>X_test</a:t>
            </a:r>
            <a:r>
              <a:rPr lang="en-US" sz="3200" dirty="0"/>
              <a:t>, </a:t>
            </a:r>
            <a:r>
              <a:rPr lang="en-US" sz="3200" dirty="0" err="1"/>
              <a:t>Y_test</a:t>
            </a:r>
            <a:r>
              <a:rPr lang="en-US" sz="3200" dirty="0"/>
              <a:t> =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poner</a:t>
            </a:r>
            <a:r>
              <a:rPr lang="en-US" sz="3200" dirty="0"/>
              <a:t> a </a:t>
            </a:r>
            <a:r>
              <a:rPr lang="en-US" sz="3200" dirty="0" err="1"/>
              <a:t>prueba</a:t>
            </a:r>
            <a:r>
              <a:rPr lang="en-US" sz="3200" dirty="0"/>
              <a:t> al </a:t>
            </a:r>
            <a:r>
              <a:rPr lang="en-US" sz="3200" dirty="0" err="1"/>
              <a:t>modelo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A9AC5-9B99-9F48-AD66-EC262F9F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12188825" cy="804583"/>
          </a:xfrm>
          <a:prstGeom prst="rect">
            <a:avLst/>
          </a:prstGeom>
        </p:spPr>
      </p:pic>
      <p:pic>
        <p:nvPicPr>
          <p:cNvPr id="6" name="Picture 16" descr="SOLUTIONS - CookiesLabs">
            <a:extLst>
              <a:ext uri="{FF2B5EF4-FFF2-40B4-BE49-F238E27FC236}">
                <a16:creationId xmlns:a16="http://schemas.microsoft.com/office/drawing/2014/main" id="{5F96518B-A722-EB49-BEF7-A824AD91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08" y="188544"/>
            <a:ext cx="3386732" cy="15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5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3104</TotalTime>
  <Words>345</Words>
  <Application>Microsoft Macintosh PowerPoint</Application>
  <PresentationFormat>Custom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Consolas</vt:lpstr>
      <vt:lpstr>Corbel</vt:lpstr>
      <vt:lpstr>Chalkboard 16x9</vt:lpstr>
      <vt:lpstr>Pasos de un ajuste</vt:lpstr>
      <vt:lpstr>Objetivo de esta clase es responder:</vt:lpstr>
      <vt:lpstr>Pasos de un ajuste</vt:lpstr>
      <vt:lpstr>Pasos generales de un ajuste</vt:lpstr>
      <vt:lpstr>1.Extraer datos</vt:lpstr>
      <vt:lpstr>2. Análisis exploratorio</vt:lpstr>
      <vt:lpstr>3. Visualización de los datos</vt:lpstr>
      <vt:lpstr>PowerPoint Presentation</vt:lpstr>
      <vt:lpstr>4. Dividir en training y testing </vt:lpstr>
      <vt:lpstr>5. Construir un modelo</vt:lpstr>
      <vt:lpstr>6. Predicciones</vt:lpstr>
      <vt:lpstr>7. Evaluación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 ML</dc:title>
  <dc:creator>ARRIGO COEN CORIA</dc:creator>
  <cp:lastModifiedBy>ARRIGO COEN CORIA</cp:lastModifiedBy>
  <cp:revision>51</cp:revision>
  <dcterms:created xsi:type="dcterms:W3CDTF">2021-03-05T21:06:02Z</dcterms:created>
  <dcterms:modified xsi:type="dcterms:W3CDTF">2021-03-12T14:17:47Z</dcterms:modified>
</cp:coreProperties>
</file>